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6" r:id="rId4"/>
    <p:sldId id="275" r:id="rId5"/>
    <p:sldId id="277" r:id="rId6"/>
    <p:sldId id="278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8" r:id="rId18"/>
    <p:sldId id="267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A00"/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 bright="32000" contrast="20000"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3886200"/>
            <a:ext cx="7215238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Способы повышения эффективности запоминания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В.В. </a:t>
            </a:r>
            <a:r>
              <a:rPr lang="ru-RU" b="1" dirty="0" err="1" smtClean="0">
                <a:solidFill>
                  <a:schemeClr val="accent2"/>
                </a:solidFill>
              </a:rPr>
              <a:t>Нуркова</a:t>
            </a:r>
            <a:r>
              <a:rPr lang="ru-RU" b="1" dirty="0" smtClean="0">
                <a:solidFill>
                  <a:schemeClr val="accent2"/>
                </a:solidFill>
              </a:rPr>
              <a:t>. Память. – М., 2006</a:t>
            </a:r>
            <a:endParaRPr lang="ru-RU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Материал для заучивания: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3200" dirty="0" smtClean="0">
                <a:latin typeface="+mj-lt"/>
              </a:rPr>
              <a:t> Бессмысленные слоги (2300) –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    согласная + гласная + согласная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3200" dirty="0" smtClean="0">
                <a:latin typeface="+mj-lt"/>
              </a:rPr>
              <a:t> ВУХ, ЗОК, КАД, ВИЖ, ЛЕЛ и т.д. </a:t>
            </a:r>
            <a:endParaRPr lang="ru-RU" sz="3600" b="1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endParaRPr lang="ru-RU" sz="32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Закон общего времени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Ряды из 16 слогов в первый день прочитаны по 8, 16, 24, 32, 42, 53, 64 раза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На второй день </a:t>
            </a:r>
            <a:r>
              <a:rPr lang="ru-RU" sz="3200" dirty="0" err="1" smtClean="0">
                <a:latin typeface="+mj-lt"/>
              </a:rPr>
              <a:t>доучивание</a:t>
            </a:r>
            <a:r>
              <a:rPr lang="ru-RU" sz="3200" dirty="0" smtClean="0">
                <a:latin typeface="+mj-lt"/>
              </a:rPr>
              <a:t> до безошибочного воспроизведения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endParaRPr lang="ru-RU" sz="32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ACER\Pictures\Новый рисунок (36).bmp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71678"/>
            <a:ext cx="8526119" cy="2951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Закон общего времени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Время, затраченное на заучивание в первый день не полностью компенсируется сокращением времени на </a:t>
            </a:r>
            <a:r>
              <a:rPr lang="ru-RU" sz="3200" dirty="0" err="1" smtClean="0">
                <a:latin typeface="+mj-lt"/>
              </a:rPr>
              <a:t>доучивание</a:t>
            </a:r>
            <a:r>
              <a:rPr lang="ru-RU" sz="3200" dirty="0" smtClean="0">
                <a:latin typeface="+mj-lt"/>
              </a:rPr>
              <a:t> во второй день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Закон общего времени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 </a:t>
            </a:r>
            <a:r>
              <a:rPr lang="en-US" sz="3200" b="1" dirty="0" smtClean="0">
                <a:latin typeface="+mj-lt"/>
              </a:rPr>
              <a:t>E= N – D/3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smtClean="0">
                <a:latin typeface="+mj-lt"/>
              </a:rPr>
              <a:t>E</a:t>
            </a:r>
            <a:r>
              <a:rPr lang="ru-RU" sz="3200" dirty="0" smtClean="0">
                <a:latin typeface="+mj-lt"/>
              </a:rPr>
              <a:t> – время на </a:t>
            </a:r>
            <a:r>
              <a:rPr lang="ru-RU" sz="3200" dirty="0" err="1" smtClean="0">
                <a:latin typeface="+mj-lt"/>
              </a:rPr>
              <a:t>доучивание</a:t>
            </a:r>
            <a:r>
              <a:rPr lang="ru-RU" sz="3200" dirty="0" smtClean="0">
                <a:latin typeface="+mj-lt"/>
              </a:rPr>
              <a:t> во 2й день</a:t>
            </a:r>
            <a:endParaRPr lang="en-US" sz="32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smtClean="0">
                <a:latin typeface="+mj-lt"/>
              </a:rPr>
              <a:t>N</a:t>
            </a:r>
            <a:r>
              <a:rPr lang="ru-RU" sz="3200" dirty="0" smtClean="0">
                <a:latin typeface="+mj-lt"/>
              </a:rPr>
              <a:t> – время на заучивание «с нуля»</a:t>
            </a:r>
            <a:endParaRPr lang="en-US" sz="32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smtClean="0">
                <a:latin typeface="+mj-lt"/>
              </a:rPr>
              <a:t>D</a:t>
            </a:r>
            <a:r>
              <a:rPr lang="ru-RU" sz="3200" dirty="0" smtClean="0">
                <a:latin typeface="+mj-lt"/>
              </a:rPr>
              <a:t> – время заучивания в 1й день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Закон накопления и распределения повторений (закон </a:t>
            </a:r>
            <a:r>
              <a:rPr lang="ru-RU" sz="4000" dirty="0" err="1" smtClean="0">
                <a:latin typeface="+mj-lt"/>
              </a:rPr>
              <a:t>Йоста</a:t>
            </a:r>
            <a:r>
              <a:rPr lang="ru-RU" sz="4000" dirty="0" smtClean="0">
                <a:latin typeface="+mj-lt"/>
              </a:rPr>
              <a:t>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                </a:t>
            </a:r>
            <a:r>
              <a:rPr lang="ru-RU" sz="3600" dirty="0" smtClean="0">
                <a:latin typeface="+mj-lt"/>
              </a:rPr>
              <a:t>Что более эффективно – 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заучивать весь материал сразу или распределить на несколько приемов?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32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endParaRPr lang="ru-RU" sz="32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Закон накопления и распределения повторений (закон </a:t>
            </a:r>
            <a:r>
              <a:rPr lang="ru-RU" sz="4000" dirty="0" err="1" smtClean="0">
                <a:latin typeface="+mj-lt"/>
              </a:rPr>
              <a:t>Йоста</a:t>
            </a:r>
            <a:r>
              <a:rPr lang="ru-RU" sz="4000" dirty="0" smtClean="0">
                <a:latin typeface="+mj-lt"/>
              </a:rPr>
              <a:t>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12 слогов можно повторить 24 раза: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1) 8 повторов в 3 дня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2) 6 повторов в 4 дня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3) 2 повтора 12 дней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endParaRPr lang="ru-RU" sz="32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Закон накопления и распределения повторений (закон </a:t>
            </a:r>
            <a:r>
              <a:rPr lang="ru-RU" sz="4000" dirty="0" err="1" smtClean="0">
                <a:latin typeface="+mj-lt"/>
              </a:rPr>
              <a:t>Йоста</a:t>
            </a:r>
            <a:r>
              <a:rPr lang="ru-RU" sz="4000" dirty="0" smtClean="0">
                <a:latin typeface="+mj-lt"/>
              </a:rPr>
              <a:t>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               Может многое дать повторение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               При продуманном распределении;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               А, стараясь чрезмерно,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               Все усвоишь неверно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               И не вспомнишь уже без сомнения </a:t>
            </a:r>
          </a:p>
          <a:p>
            <a:pPr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У. </a:t>
            </a:r>
            <a:r>
              <a:rPr lang="ru-RU" sz="3200" dirty="0" err="1" smtClean="0">
                <a:latin typeface="+mj-lt"/>
              </a:rPr>
              <a:t>Найссер</a:t>
            </a:r>
            <a:endParaRPr lang="ru-RU" sz="32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endParaRPr lang="ru-RU" sz="32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Закон накопления и распределения повторений (закон </a:t>
            </a:r>
            <a:r>
              <a:rPr lang="ru-RU" sz="4000" dirty="0" err="1" smtClean="0">
                <a:latin typeface="+mj-lt"/>
              </a:rPr>
              <a:t>Йоста</a:t>
            </a:r>
            <a:r>
              <a:rPr lang="ru-RU" sz="4000" dirty="0" smtClean="0">
                <a:latin typeface="+mj-lt"/>
              </a:rPr>
              <a:t>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        При фиксированном количестве повторений распределенные во времени повторения оказываются более эффективными, чем одновременные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endParaRPr lang="ru-RU" sz="32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Позиционный (краевой) эффект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       Для запоминания предъявляется ряд, элементы нужно воспроизвести в правильном порядке.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200" dirty="0" smtClean="0">
                <a:latin typeface="+mj-lt"/>
              </a:rPr>
              <a:t>        В случае ошибки запоминающего поправляют, после чего он старается продолжить ряд.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Мнемоники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latin typeface="+mj-lt"/>
              </a:rPr>
              <a:t>Мнемоника</a:t>
            </a:r>
            <a:r>
              <a:rPr lang="ru-RU" sz="4000" dirty="0" smtClean="0">
                <a:latin typeface="+mj-lt"/>
              </a:rPr>
              <a:t> – прием, облегчающий запоминание информации </a:t>
            </a:r>
          </a:p>
          <a:p>
            <a:pPr>
              <a:buNone/>
            </a:pPr>
            <a:r>
              <a:rPr lang="ru-RU" sz="4000" dirty="0" smtClean="0">
                <a:latin typeface="+mj-lt"/>
              </a:rPr>
              <a:t>    Индивидуальность в использовании мнемоник:</a:t>
            </a:r>
          </a:p>
          <a:p>
            <a:pPr>
              <a:buNone/>
            </a:pPr>
            <a:r>
              <a:rPr lang="ru-RU" sz="4000" dirty="0" smtClean="0">
                <a:latin typeface="+mj-lt"/>
              </a:rPr>
              <a:t>    - личностная </a:t>
            </a:r>
          </a:p>
          <a:p>
            <a:pPr>
              <a:buNone/>
            </a:pPr>
            <a:r>
              <a:rPr lang="ru-RU" sz="4000" dirty="0" smtClean="0">
                <a:latin typeface="+mj-lt"/>
              </a:rPr>
              <a:t>    - ситуативная</a:t>
            </a:r>
            <a:endParaRPr lang="ru-RU" sz="27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ACER\Pictures\Новый рисунок (37).bmp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357298"/>
            <a:ext cx="7500990" cy="47976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Эффект </a:t>
            </a:r>
            <a:r>
              <a:rPr lang="ru-RU" sz="4000" dirty="0" err="1" smtClean="0">
                <a:latin typeface="+mj-lt"/>
              </a:rPr>
              <a:t>Ресторф</a:t>
            </a:r>
            <a:endParaRPr lang="ru-RU" sz="40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            Материал для заучивания: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4 пары слогов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1 пара фигур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1 пара чисел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1 пара букв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 1 пара цветов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             Повторено 3 раза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Эффект </a:t>
            </a:r>
            <a:r>
              <a:rPr lang="ru-RU" sz="4000" dirty="0" err="1" smtClean="0">
                <a:latin typeface="+mj-lt"/>
              </a:rPr>
              <a:t>Ресторф</a:t>
            </a:r>
            <a:endParaRPr lang="ru-RU" sz="40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            Вероятность воспроизведения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       для слогов – 33%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    для фигур, чисел, букв и цветов – 74%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    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i="1" dirty="0" smtClean="0">
                <a:latin typeface="+mj-lt"/>
              </a:rPr>
              <a:t>Если все элементы разнородны – 40%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Эффект </a:t>
            </a:r>
            <a:r>
              <a:rPr lang="ru-RU" sz="4000" dirty="0" err="1" smtClean="0">
                <a:latin typeface="+mj-lt"/>
              </a:rPr>
              <a:t>Ресторф</a:t>
            </a:r>
            <a:endParaRPr lang="ru-RU" sz="4000" dirty="0" smtClean="0">
              <a:latin typeface="+mj-lt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+mj-lt"/>
              </a:rPr>
              <a:t>            Если в заучиваемом ряду разнородные элементы чередуются с большим количеством однородных, то разнородные сохраняются в памяти лучше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Мнемоники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4000" b="1" dirty="0" smtClean="0">
                <a:latin typeface="+mj-lt"/>
              </a:rPr>
              <a:t>       Способы повышения эффективности запоминания: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1. </a:t>
            </a:r>
            <a:r>
              <a:rPr lang="ru-RU" sz="4000" dirty="0" smtClean="0">
                <a:latin typeface="+mj-lt"/>
              </a:rPr>
              <a:t>Организация информации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2. </a:t>
            </a:r>
            <a:r>
              <a:rPr lang="ru-RU" sz="4000" dirty="0" smtClean="0">
                <a:latin typeface="+mj-lt"/>
              </a:rPr>
              <a:t>Значимость информации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3. </a:t>
            </a:r>
            <a:r>
              <a:rPr lang="ru-RU" sz="4000" dirty="0" smtClean="0">
                <a:latin typeface="+mj-lt"/>
              </a:rPr>
              <a:t>Разбивка информации на фрагменты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4. </a:t>
            </a:r>
            <a:r>
              <a:rPr lang="ru-RU" sz="4000" dirty="0" smtClean="0">
                <a:latin typeface="+mj-lt"/>
              </a:rPr>
              <a:t>Множество точек зрения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5. </a:t>
            </a:r>
            <a:r>
              <a:rPr lang="ru-RU" sz="4000" dirty="0" smtClean="0">
                <a:latin typeface="+mj-lt"/>
              </a:rPr>
              <a:t>Мнемоника 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      - </a:t>
            </a:r>
            <a:r>
              <a:rPr lang="ru-RU" sz="4000" dirty="0" smtClean="0">
                <a:latin typeface="+mj-lt"/>
              </a:rPr>
              <a:t>рифма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      - </a:t>
            </a:r>
            <a:r>
              <a:rPr lang="ru-RU" sz="4000" dirty="0" smtClean="0">
                <a:latin typeface="+mj-lt"/>
              </a:rPr>
              <a:t>ассоциации</a:t>
            </a:r>
            <a:endParaRPr lang="ru-RU" sz="27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Мнемоники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4000" dirty="0" smtClean="0">
                <a:latin typeface="+mj-lt"/>
              </a:rPr>
              <a:t>Последовательность действий при использовании мнемоник: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1) </a:t>
            </a:r>
            <a:r>
              <a:rPr lang="ru-RU" sz="4000" dirty="0" smtClean="0">
                <a:latin typeface="+mj-lt"/>
              </a:rPr>
              <a:t>Определить, что нужно запомнить;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2) </a:t>
            </a:r>
            <a:r>
              <a:rPr lang="ru-RU" sz="4000" dirty="0" smtClean="0">
                <a:latin typeface="+mj-lt"/>
              </a:rPr>
              <a:t>Подобрать слово (образ), который легче вспомнить 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3) </a:t>
            </a:r>
            <a:r>
              <a:rPr lang="ru-RU" sz="4000" dirty="0" smtClean="0">
                <a:latin typeface="+mj-lt"/>
              </a:rPr>
              <a:t>Связать слово (образ) с запоминаемой информацией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4) </a:t>
            </a:r>
            <a:r>
              <a:rPr lang="ru-RU" sz="4000" dirty="0" smtClean="0">
                <a:latin typeface="+mj-lt"/>
              </a:rPr>
              <a:t>Вспомнить слово (образ)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5) </a:t>
            </a:r>
            <a:r>
              <a:rPr lang="ru-RU" sz="4000" dirty="0" smtClean="0">
                <a:latin typeface="+mj-lt"/>
              </a:rPr>
              <a:t>Нужная информация вспомнится «сама»</a:t>
            </a:r>
            <a:endParaRPr lang="ru-RU" sz="27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Мнемоники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000" dirty="0" smtClean="0">
                <a:latin typeface="+mj-lt"/>
              </a:rPr>
              <a:t>Мнемоники-ассоциации: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>
                <a:latin typeface="+mj-lt"/>
              </a:rPr>
              <a:t>     Привязка (к слову или числу)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>
                <a:latin typeface="+mj-lt"/>
              </a:rPr>
              <a:t>     Локальные ассоциации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>
                <a:latin typeface="+mj-lt"/>
              </a:rPr>
              <a:t>     Символы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>
                <a:latin typeface="+mj-lt"/>
              </a:rPr>
              <a:t>     Визуализации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>
                <a:latin typeface="+mj-lt"/>
              </a:rPr>
              <a:t>     Система связей и система историй</a:t>
            </a:r>
          </a:p>
          <a:p>
            <a:pPr>
              <a:buNone/>
            </a:pPr>
            <a:r>
              <a:rPr lang="ru-RU" sz="4000" dirty="0" smtClean="0">
                <a:latin typeface="+mj-lt"/>
              </a:rPr>
              <a:t> </a:t>
            </a:r>
            <a:endParaRPr lang="ru-RU" sz="27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Мнемоники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+mj-lt"/>
              </a:rPr>
              <a:t>Принципы подбора мнемоники. </a:t>
            </a:r>
            <a:r>
              <a:rPr lang="ru-RU" sz="4000" smtClean="0">
                <a:latin typeface="+mj-lt"/>
              </a:rPr>
              <a:t>Хорошая </a:t>
            </a:r>
            <a:r>
              <a:rPr lang="ru-RU" sz="4000" dirty="0" smtClean="0">
                <a:latin typeface="+mj-lt"/>
              </a:rPr>
              <a:t>мнемоника </a:t>
            </a:r>
          </a:p>
          <a:p>
            <a:pPr>
              <a:buNone/>
            </a:pPr>
            <a:r>
              <a:rPr lang="ru-RU" sz="4000" dirty="0" smtClean="0">
                <a:latin typeface="+mj-lt"/>
              </a:rPr>
              <a:t>1. Привлекает внимание</a:t>
            </a:r>
          </a:p>
          <a:p>
            <a:pPr>
              <a:buNone/>
            </a:pPr>
            <a:r>
              <a:rPr lang="ru-RU" sz="4000" dirty="0" smtClean="0">
                <a:latin typeface="+mj-lt"/>
              </a:rPr>
              <a:t>2. Простая</a:t>
            </a:r>
          </a:p>
          <a:p>
            <a:pPr>
              <a:buNone/>
            </a:pPr>
            <a:r>
              <a:rPr lang="ru-RU" sz="4000" dirty="0" smtClean="0">
                <a:latin typeface="+mj-lt"/>
              </a:rPr>
              <a:t>3. Удобно организованная</a:t>
            </a:r>
          </a:p>
          <a:p>
            <a:pPr>
              <a:buNone/>
            </a:pPr>
            <a:r>
              <a:rPr lang="ru-RU" sz="4000" dirty="0" smtClean="0">
                <a:latin typeface="+mj-lt"/>
              </a:rPr>
              <a:t>4. Связана по значению</a:t>
            </a:r>
            <a:endParaRPr lang="ru-RU" sz="27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+mj-lt"/>
              </a:rPr>
              <a:t>Исследователь  </a:t>
            </a:r>
          </a:p>
          <a:p>
            <a:pPr>
              <a:buNone/>
            </a:pPr>
            <a:r>
              <a:rPr lang="ru-RU" sz="4000" b="1" dirty="0" smtClean="0">
                <a:latin typeface="+mj-lt"/>
              </a:rPr>
              <a:t>Герман фон </a:t>
            </a:r>
            <a:r>
              <a:rPr lang="ru-RU" sz="4000" b="1" dirty="0" err="1" smtClean="0">
                <a:latin typeface="+mj-lt"/>
              </a:rPr>
              <a:t>Эббингауз</a:t>
            </a:r>
            <a:r>
              <a:rPr lang="ru-RU" sz="4000" dirty="0" smtClean="0">
                <a:latin typeface="+mj-lt"/>
              </a:rPr>
              <a:t> (1850-1909)</a:t>
            </a:r>
          </a:p>
          <a:p>
            <a:pPr>
              <a:buNone/>
            </a:pPr>
            <a:endParaRPr lang="ru-RU" sz="4000" dirty="0" smtClean="0">
              <a:latin typeface="+mj-lt"/>
            </a:endParaRPr>
          </a:p>
          <a:p>
            <a:pPr>
              <a:buNone/>
            </a:pPr>
            <a:r>
              <a:rPr lang="ru-RU" sz="4000" dirty="0" smtClean="0">
                <a:latin typeface="+mj-lt"/>
              </a:rPr>
              <a:t>Основной труд </a:t>
            </a:r>
          </a:p>
          <a:p>
            <a:pPr>
              <a:buNone/>
            </a:pPr>
            <a:r>
              <a:rPr lang="ru-RU" sz="4000" dirty="0" smtClean="0">
                <a:latin typeface="+mj-lt"/>
              </a:rPr>
              <a:t>«О памяти» (1885)</a:t>
            </a:r>
          </a:p>
          <a:p>
            <a:pPr>
              <a:buNone/>
            </a:pPr>
            <a:endParaRPr lang="ru-RU" sz="27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 fontScale="925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Теоретические основы экспериментов: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3200" dirty="0" smtClean="0">
                <a:latin typeface="+mj-lt"/>
              </a:rPr>
              <a:t>Две формы памяти – воспоминание и воспроизведение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3200" b="1" dirty="0" smtClean="0">
                <a:latin typeface="+mj-lt"/>
              </a:rPr>
              <a:t>Воспроизведение</a:t>
            </a:r>
            <a:r>
              <a:rPr lang="ru-RU" sz="3200" dirty="0" smtClean="0">
                <a:latin typeface="+mj-lt"/>
              </a:rPr>
              <a:t> – возрождение пережитых некогда содержаний сознания в форме представлений. Формальная сторона воспоминания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3200" b="1" dirty="0" smtClean="0">
                <a:latin typeface="+mj-lt"/>
              </a:rPr>
              <a:t>Память </a:t>
            </a:r>
            <a:r>
              <a:rPr lang="ru-RU" sz="3200" dirty="0" smtClean="0">
                <a:latin typeface="+mj-lt"/>
              </a:rPr>
              <a:t>– репродуктивный процесс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Универсальные законы памяти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572560" cy="49425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+mj-lt"/>
              </a:rPr>
              <a:t>Материал для заучивания: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3200" dirty="0" smtClean="0">
                <a:latin typeface="+mj-lt"/>
              </a:rPr>
              <a:t>Отрывок из «Энеиды» Ф.Шиллера и 56 бессмысленных слогов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3200" dirty="0" smtClean="0">
                <a:latin typeface="+mj-lt"/>
              </a:rPr>
              <a:t> 7 раз / 55 раз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endParaRPr lang="ru-RU" sz="3200" dirty="0" smtClean="0">
              <a:latin typeface="+mj-lt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b="1" dirty="0" smtClean="0">
                <a:latin typeface="+mj-lt"/>
              </a:rPr>
              <a:t>Память в естественном контексте 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b="1" dirty="0" smtClean="0">
                <a:latin typeface="+mj-lt"/>
              </a:rPr>
              <a:t>не изучалась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endParaRPr lang="ru-RU" sz="32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641</Words>
  <PresentationFormat>Экран (4:3)</PresentationFormat>
  <Paragraphs>122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Начальная</vt:lpstr>
      <vt:lpstr>Способы повышения эффективности запоминания</vt:lpstr>
      <vt:lpstr>Мнемоники</vt:lpstr>
      <vt:lpstr>Мнемоники</vt:lpstr>
      <vt:lpstr>Мнемоники</vt:lpstr>
      <vt:lpstr>Мнемоники</vt:lpstr>
      <vt:lpstr>Мнемоники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  <vt:lpstr>Универсальные законы памяти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</dc:creator>
  <cp:lastModifiedBy>ACER</cp:lastModifiedBy>
  <cp:revision>24</cp:revision>
  <dcterms:created xsi:type="dcterms:W3CDTF">2015-09-23T02:30:01Z</dcterms:created>
  <dcterms:modified xsi:type="dcterms:W3CDTF">2015-09-23T16:12:20Z</dcterms:modified>
</cp:coreProperties>
</file>